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2115ff7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52115ff7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52115ff7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52115ff7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52115ff7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52115ff7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52115ff7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52115ff7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52115ff7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52115ff7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52115ff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52115ff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52115ff7d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52115ff7d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52115ff7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52115ff7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52115ff7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52115ff7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52115ff7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52115ff7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52115ff7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52115ff7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52115ff7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52115ff7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5608" y="1992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Rent Spike Watch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650" y="312575"/>
            <a:ext cx="3594501" cy="31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235600" y="3977900"/>
            <a:ext cx="8520600" cy="7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Know the next spike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6923625" y="1434550"/>
            <a:ext cx="2209800" cy="3216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4057725" y="1434550"/>
            <a:ext cx="2865900" cy="3216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225" y="1434550"/>
            <a:ext cx="4057500" cy="321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273568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Development Proposal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1238088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Development Planning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2202608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Concept Design (Input)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167128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 Development(Design Output)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13164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 verification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Contracting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509616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 Validation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606068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Market Valuation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702520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Registration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798972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esign 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1404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87510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2"/>
          <p:cNvCxnSpPr>
            <a:stCxn id="151" idx="6"/>
            <a:endCxn id="152" idx="2"/>
          </p:cNvCxnSpPr>
          <p:nvPr/>
        </p:nvCxnSpPr>
        <p:spPr>
          <a:xfrm>
            <a:off x="290157" y="2298412"/>
            <a:ext cx="84609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" name="Google Shape;154;p22"/>
          <p:cNvSpPr/>
          <p:nvPr/>
        </p:nvSpPr>
        <p:spPr>
          <a:xfrm>
            <a:off x="78366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68460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9316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49410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3971843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30360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20454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379825" y="1882313"/>
            <a:ext cx="26442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month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189234" y="1917050"/>
            <a:ext cx="2436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3-6  mo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nth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7106690" y="1930275"/>
            <a:ext cx="1644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month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71775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Proposal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1239642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T</a:t>
            </a: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imelines</a:t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ato Light"/>
              <a:buChar char="●"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Budgeting</a:t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164735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Design Plan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Risk Management Plan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3132602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Specification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Early stage Prototype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100469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Establish Contracts and potential investors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092415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SEO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6050935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Interest Demo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Risk Management Report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998750" y="3457350"/>
            <a:ext cx="9624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Start campaign</a:t>
            </a:r>
            <a:endParaRPr b="1" sz="800">
              <a:latin typeface="Lato"/>
              <a:ea typeface="Lato"/>
              <a:cs typeface="Lato"/>
              <a:sym typeface="Lato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Register as LLC</a:t>
            </a:r>
            <a:endParaRPr b="1" sz="800">
              <a:latin typeface="Lato"/>
              <a:ea typeface="Lato"/>
              <a:cs typeface="Lato"/>
              <a:sym typeface="Lato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t/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065562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Mass Production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37825" y="1571100"/>
            <a:ext cx="40833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Stage 1 - product design</a:t>
            </a: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and prototyping</a:t>
            </a:r>
            <a:endParaRPr b="1" i="0" sz="1000" u="none" cap="none" strike="noStrike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152625" y="1571100"/>
            <a:ext cx="22926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Stage 2 - verification and validation</a:t>
            </a:r>
            <a:endParaRPr b="1" i="0" sz="1000" u="none" cap="none" strike="noStrike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6972025" y="1571100"/>
            <a:ext cx="1928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Stage 3 - Pilot </a:t>
            </a: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Release</a:t>
            </a:r>
            <a:endParaRPr b="1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Impact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1486300" y="2571750"/>
            <a:ext cx="42996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Savings In </a:t>
            </a:r>
            <a:r>
              <a:rPr lang="en" sz="7000"/>
              <a:t>Acquiring</a:t>
            </a:r>
            <a:r>
              <a:rPr lang="en" sz="7000"/>
              <a:t> a new rental unit</a:t>
            </a:r>
            <a:endParaRPr sz="7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360625" y="1299900"/>
            <a:ext cx="808800" cy="8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360625" y="2338375"/>
            <a:ext cx="808800" cy="889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1415125" y="1299900"/>
            <a:ext cx="42996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89"/>
              <a:t>Variance in annual budget</a:t>
            </a:r>
            <a:endParaRPr sz="44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415150" y="3649075"/>
            <a:ext cx="808800" cy="889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1486300" y="3882475"/>
            <a:ext cx="46341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Saves time in waiting for a rental price drop</a:t>
            </a:r>
            <a:endParaRPr sz="7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ctrTitle"/>
          </p:nvPr>
        </p:nvSpPr>
        <p:spPr>
          <a:xfrm>
            <a:off x="235608" y="1992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Rent Spike Watch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650" y="312575"/>
            <a:ext cx="3594501" cy="31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type="ctrTitle"/>
          </p:nvPr>
        </p:nvSpPr>
        <p:spPr>
          <a:xfrm>
            <a:off x="235600" y="3977900"/>
            <a:ext cx="8520600" cy="7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Know the next spike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100" y="1672297"/>
            <a:ext cx="1522100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425" y="1701825"/>
            <a:ext cx="1463050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375" y="1687525"/>
            <a:ext cx="1491650" cy="14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200" y="1672300"/>
            <a:ext cx="1522100" cy="15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106350" y="3362950"/>
            <a:ext cx="17718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25">
                <a:latin typeface="Times New Roman"/>
                <a:ea typeface="Times New Roman"/>
                <a:cs typeface="Times New Roman"/>
                <a:sym typeface="Times New Roman"/>
              </a:rPr>
              <a:t>Ernest Choi</a:t>
            </a:r>
            <a:endParaRPr sz="12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225">
                <a:latin typeface="Times New Roman"/>
                <a:ea typeface="Times New Roman"/>
                <a:cs typeface="Times New Roman"/>
                <a:sym typeface="Times New Roman"/>
              </a:rPr>
              <a:t>Principal AI Consultant</a:t>
            </a:r>
            <a:endParaRPr sz="122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4525" y="1673225"/>
            <a:ext cx="1491650" cy="14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1944650" y="3362950"/>
            <a:ext cx="16251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Christopher Lubin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Sr Software Engineer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3759450" y="3362950"/>
            <a:ext cx="16251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95">
                <a:latin typeface="Times New Roman"/>
                <a:ea typeface="Times New Roman"/>
                <a:cs typeface="Times New Roman"/>
                <a:sym typeface="Times New Roman"/>
              </a:rPr>
              <a:t>Tiffany Anglero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295">
                <a:latin typeface="Times New Roman"/>
                <a:ea typeface="Times New Roman"/>
                <a:cs typeface="Times New Roman"/>
                <a:sym typeface="Times New Roman"/>
              </a:rPr>
              <a:t>Frontend Developer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5574250" y="3362950"/>
            <a:ext cx="16251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190">
                <a:latin typeface="Times New Roman"/>
                <a:ea typeface="Times New Roman"/>
                <a:cs typeface="Times New Roman"/>
                <a:sym typeface="Times New Roman"/>
              </a:rPr>
              <a:t>Kelsey Joseph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n" sz="1190">
                <a:latin typeface="Times New Roman"/>
                <a:ea typeface="Times New Roman"/>
                <a:cs typeface="Times New Roman"/>
                <a:sym typeface="Times New Roman"/>
              </a:rPr>
              <a:t>Embedded Software Engineer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7389050" y="3362950"/>
            <a:ext cx="16251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95">
                <a:latin typeface="Times New Roman"/>
                <a:ea typeface="Times New Roman"/>
                <a:cs typeface="Times New Roman"/>
                <a:sym typeface="Times New Roman"/>
              </a:rPr>
              <a:t>Carlos Perez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295">
                <a:latin typeface="Times New Roman"/>
                <a:ea typeface="Times New Roman"/>
                <a:cs typeface="Times New Roman"/>
                <a:sym typeface="Times New Roman"/>
              </a:rPr>
              <a:t>Software Engineer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200" y="1185775"/>
            <a:ext cx="5390899" cy="372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Rent prices spike on people with no warning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Why did they increase?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What are the biggest factors to increase in rents?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How do we budget for next year in this volatile market?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235608" y="1992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Rent Spike Watch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650" y="312575"/>
            <a:ext cx="3594501" cy="31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ctrTitle"/>
          </p:nvPr>
        </p:nvSpPr>
        <p:spPr>
          <a:xfrm>
            <a:off x="235600" y="3977900"/>
            <a:ext cx="8520600" cy="7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Know the next spike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126" y="1539026"/>
            <a:ext cx="5283026" cy="29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250" y="1662825"/>
            <a:ext cx="571251" cy="4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75" y="2757850"/>
            <a:ext cx="2659300" cy="19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926" y="1185775"/>
            <a:ext cx="3904926" cy="380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4089375" y="1302400"/>
            <a:ext cx="3564600" cy="3613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8"/>
          <p:cNvCxnSpPr/>
          <p:nvPr/>
        </p:nvCxnSpPr>
        <p:spPr>
          <a:xfrm>
            <a:off x="3004500" y="2778825"/>
            <a:ext cx="3066900" cy="8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8"/>
          <p:cNvCxnSpPr/>
          <p:nvPr/>
        </p:nvCxnSpPr>
        <p:spPr>
          <a:xfrm flipH="1" rot="10800000">
            <a:off x="3012650" y="3782250"/>
            <a:ext cx="3132300" cy="9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got there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273925" y="1601100"/>
            <a:ext cx="31578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Web Scrape</a:t>
            </a:r>
            <a:r>
              <a:rPr lang="en"/>
              <a:t> City and county’s construction info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607825" y="1117250"/>
            <a:ext cx="31578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Gather impact of construction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273925" y="2721600"/>
            <a:ext cx="31578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Gather historical impact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224450" y="2776100"/>
            <a:ext cx="31578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Estimated price change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526550" y="1693063"/>
            <a:ext cx="758700" cy="4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3311875" y="3387138"/>
            <a:ext cx="758700" cy="4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 rot="9340449">
            <a:off x="3311777" y="2540158"/>
            <a:ext cx="758875" cy="4076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400" y="1282000"/>
            <a:ext cx="5971498" cy="33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5182425" y="1893788"/>
            <a:ext cx="15780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TAM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943250" y="2768100"/>
            <a:ext cx="15780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271775" y="3683175"/>
            <a:ext cx="15780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1143275" y="1499825"/>
            <a:ext cx="2865900" cy="3216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793200" y="1633750"/>
            <a:ext cx="204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free test pilot for highly changing regions (Orlando, Seattle, Austin)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Corporate version/contract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4967600" y="1499825"/>
            <a:ext cx="2865900" cy="3216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348625" y="1645000"/>
            <a:ext cx="22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Consumer Grade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352350" y="1645000"/>
            <a:ext cx="209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Premium Grade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5352350" y="1960550"/>
            <a:ext cx="209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$20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Shows the estimated price for 5 years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Shows estimated impacts with exact diagnostics of increase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1413825" y="2050275"/>
            <a:ext cx="209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FREE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Shows the general increase for 1 year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Shows local construction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